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7"/>
  </p:notesMasterIdLst>
  <p:sldIdLst>
    <p:sldId id="262" r:id="rId2"/>
    <p:sldId id="256" r:id="rId3"/>
    <p:sldId id="258" r:id="rId4"/>
    <p:sldId id="260" r:id="rId5"/>
    <p:sldId id="261" r:id="rId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90" d="100"/>
          <a:sy n="90" d="100"/>
        </p:scale>
        <p:origin x="-816" y="-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228687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fld id="{4F94D1B8-A299-4ECB-ADAF-D67AA02D6BD4}" type="datetimeFigureOut">
              <a:rPr lang="es-MX" smtClean="0"/>
              <a:t>29/05/2020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CB8BF-8BB5-422A-B88A-6695092D95D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940198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Ref idx="1003">
        <a:schemeClr val="bg2"/>
      </p:bgRef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cured.cu/%C3%93ptica_geom%C3%A9trica#En_la_piel_humana" TargetMode="External"/><Relationship Id="rId2" Type="http://schemas.openxmlformats.org/officeDocument/2006/relationships/hyperlink" Target="http://recursostic.educacion.es/descartes/web/materiales_profesor/Documentacion_4D/fisica/optica/EspyLenEsfericas.htm" TargetMode="External"/><Relationship Id="rId1" Type="http://schemas.openxmlformats.org/officeDocument/2006/relationships/slideLayout" Target="../slideLayouts/slideLayout11.xml"/><Relationship Id="rId4" Type="http://schemas.openxmlformats.org/officeDocument/2006/relationships/hyperlink" Target="http://acacia.pntic.mec.es/~jruiz27/elementos.ht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CuadroTexto"/>
          <p:cNvSpPr txBox="1"/>
          <p:nvPr/>
        </p:nvSpPr>
        <p:spPr>
          <a:xfrm>
            <a:off x="1881964" y="604586"/>
            <a:ext cx="5156791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b="1" dirty="0">
                <a:latin typeface="Arial" pitchFamily="34" charset="0"/>
                <a:cs typeface="Arial" pitchFamily="34" charset="0"/>
              </a:rPr>
              <a:t>INSTITUTO TECNOLÓGICO DE VILLAHERMOSA.</a:t>
            </a:r>
            <a:endParaRPr lang="es-MX" sz="1600" dirty="0">
              <a:latin typeface="Arial" pitchFamily="34" charset="0"/>
              <a:cs typeface="Arial" pitchFamily="34" charset="0"/>
            </a:endParaRPr>
          </a:p>
          <a:p>
            <a:r>
              <a:rPr lang="es-MX" sz="1600" dirty="0">
                <a:latin typeface="Arial" pitchFamily="34" charset="0"/>
                <a:cs typeface="Arial" pitchFamily="34" charset="0"/>
              </a:rPr>
              <a:t>ALUMNOS: JOSÉ JESÚS YGUERRA DIAZ</a:t>
            </a:r>
          </a:p>
          <a:p>
            <a:r>
              <a:rPr lang="es-MX" sz="1600" dirty="0">
                <a:latin typeface="Arial" pitchFamily="34" charset="0"/>
                <a:cs typeface="Arial" pitchFamily="34" charset="0"/>
              </a:rPr>
              <a:t>OSVALDO ALEJANDRO HERNÁNDEZ GALLEGOS.</a:t>
            </a:r>
          </a:p>
          <a:p>
            <a:r>
              <a:rPr lang="es-MX" sz="1600" dirty="0">
                <a:latin typeface="Arial" pitchFamily="34" charset="0"/>
                <a:cs typeface="Arial" pitchFamily="34" charset="0"/>
              </a:rPr>
              <a:t>WENDY NAYELI RUÍZ IZQUIERDO.</a:t>
            </a:r>
          </a:p>
          <a:p>
            <a:r>
              <a:rPr lang="es-MX" sz="1600" dirty="0">
                <a:latin typeface="Arial" pitchFamily="34" charset="0"/>
                <a:cs typeface="Arial" pitchFamily="34" charset="0"/>
              </a:rPr>
              <a:t>MÓNICA RODRÍGUEZ SÁNCHEZ.</a:t>
            </a:r>
          </a:p>
          <a:p>
            <a:r>
              <a:rPr lang="es-MX" sz="1600" dirty="0" smtClean="0">
                <a:latin typeface="Arial" pitchFamily="34" charset="0"/>
                <a:cs typeface="Arial" pitchFamily="34" charset="0"/>
              </a:rPr>
              <a:t>ING</a:t>
            </a:r>
            <a:r>
              <a:rPr lang="es-MX" sz="1600" dirty="0">
                <a:latin typeface="Arial" pitchFamily="34" charset="0"/>
                <a:cs typeface="Arial" pitchFamily="34" charset="0"/>
              </a:rPr>
              <a:t>. INDUSTRIAL.</a:t>
            </a:r>
          </a:p>
          <a:p>
            <a:r>
              <a:rPr lang="es-MX" sz="1600" dirty="0">
                <a:latin typeface="Arial" pitchFamily="34" charset="0"/>
                <a:cs typeface="Arial" pitchFamily="34" charset="0"/>
              </a:rPr>
              <a:t>SEMESTRE: </a:t>
            </a:r>
            <a:r>
              <a:rPr lang="es-MX" sz="1600" dirty="0" smtClean="0">
                <a:latin typeface="Arial" pitchFamily="34" charset="0"/>
                <a:cs typeface="Arial" pitchFamily="34" charset="0"/>
              </a:rPr>
              <a:t>3</a:t>
            </a:r>
          </a:p>
          <a:p>
            <a:r>
              <a:rPr lang="es-MX" sz="1600" dirty="0" smtClean="0">
                <a:latin typeface="Arial" pitchFamily="34" charset="0"/>
                <a:cs typeface="Arial" pitchFamily="34" charset="0"/>
              </a:rPr>
              <a:t>NO</a:t>
            </a:r>
            <a:r>
              <a:rPr lang="es-MX" sz="1600" dirty="0">
                <a:latin typeface="Arial" pitchFamily="34" charset="0"/>
                <a:cs typeface="Arial" pitchFamily="34" charset="0"/>
              </a:rPr>
              <a:t>. DE CONTROL: 19300041</a:t>
            </a:r>
          </a:p>
          <a:p>
            <a:r>
              <a:rPr lang="es-MX" sz="1600" dirty="0">
                <a:latin typeface="Arial" pitchFamily="34" charset="0"/>
                <a:cs typeface="Arial" pitchFamily="34" charset="0"/>
              </a:rPr>
              <a:t>NO. DE CONTROL: 19300035</a:t>
            </a:r>
          </a:p>
          <a:p>
            <a:r>
              <a:rPr lang="es-MX" sz="1600" dirty="0">
                <a:latin typeface="Arial" pitchFamily="34" charset="0"/>
                <a:cs typeface="Arial" pitchFamily="34" charset="0"/>
              </a:rPr>
              <a:t>NO. DE CONTROL: 19300036</a:t>
            </a:r>
          </a:p>
          <a:p>
            <a:r>
              <a:rPr lang="es-MX" sz="1600" dirty="0">
                <a:latin typeface="Arial" pitchFamily="34" charset="0"/>
                <a:cs typeface="Arial" pitchFamily="34" charset="0"/>
              </a:rPr>
              <a:t>NO. DE CONTROL: </a:t>
            </a:r>
            <a:r>
              <a:rPr lang="es-MX" sz="1600" dirty="0" smtClean="0">
                <a:latin typeface="Arial" pitchFamily="34" charset="0"/>
                <a:cs typeface="Arial" pitchFamily="34" charset="0"/>
              </a:rPr>
              <a:t>19300028</a:t>
            </a:r>
            <a:endParaRPr lang="es-MX" sz="1600" dirty="0">
              <a:latin typeface="Arial" pitchFamily="34" charset="0"/>
              <a:cs typeface="Arial" pitchFamily="34" charset="0"/>
            </a:endParaRPr>
          </a:p>
          <a:p>
            <a:r>
              <a:rPr lang="es-MX" sz="1600" dirty="0">
                <a:latin typeface="Arial" pitchFamily="34" charset="0"/>
                <a:cs typeface="Arial" pitchFamily="34" charset="0"/>
              </a:rPr>
              <a:t>MATERIA</a:t>
            </a:r>
            <a:r>
              <a:rPr lang="es-MX" sz="1600" dirty="0" smtClean="0">
                <a:latin typeface="Arial" pitchFamily="34" charset="0"/>
                <a:cs typeface="Arial" pitchFamily="34" charset="0"/>
              </a:rPr>
              <a:t>: METROLOGIA Y NORMALIZACION </a:t>
            </a:r>
            <a:endParaRPr lang="es-MX" sz="1600" dirty="0">
              <a:latin typeface="Arial" pitchFamily="34" charset="0"/>
              <a:cs typeface="Arial" pitchFamily="34" charset="0"/>
            </a:endParaRPr>
          </a:p>
          <a:p>
            <a:r>
              <a:rPr lang="es-MX" sz="1600" dirty="0">
                <a:latin typeface="Arial" pitchFamily="34" charset="0"/>
                <a:cs typeface="Arial" pitchFamily="34" charset="0"/>
              </a:rPr>
              <a:t>DOCENTE</a:t>
            </a:r>
            <a:r>
              <a:rPr lang="es-MX" sz="1600" dirty="0" smtClean="0">
                <a:latin typeface="Arial" pitchFamily="34" charset="0"/>
                <a:cs typeface="Arial" pitchFamily="34" charset="0"/>
              </a:rPr>
              <a:t>: ZINATH JAVIER GERONIMO </a:t>
            </a:r>
            <a:endParaRPr lang="es-MX" sz="1600" dirty="0">
              <a:latin typeface="Arial" pitchFamily="34" charset="0"/>
              <a:cs typeface="Arial" pitchFamily="34" charset="0"/>
            </a:endParaRPr>
          </a:p>
          <a:p>
            <a:endParaRPr lang="es-MX" dirty="0"/>
          </a:p>
        </p:txBody>
      </p:sp>
      <p:pic>
        <p:nvPicPr>
          <p:cNvPr id="9" name="8 Imagen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99" t="8846" r="13680" b="18102"/>
          <a:stretch>
            <a:fillRect/>
          </a:stretch>
        </p:blipFill>
        <p:spPr bwMode="auto">
          <a:xfrm>
            <a:off x="118137" y="606056"/>
            <a:ext cx="1529909" cy="1414128"/>
          </a:xfrm>
          <a:prstGeom prst="rect">
            <a:avLst/>
          </a:prstGeom>
          <a:gradFill rotWithShape="0">
            <a:gsLst>
              <a:gs pos="0">
                <a:srgbClr val="F6F8FC"/>
              </a:gs>
              <a:gs pos="74001">
                <a:srgbClr val="ABC0E4"/>
              </a:gs>
              <a:gs pos="83000">
                <a:srgbClr val="ABC0E4"/>
              </a:gs>
              <a:gs pos="100000">
                <a:srgbClr val="C7D5ED"/>
              </a:gs>
            </a:gsLst>
            <a:lin ang="5400000" scaled="1"/>
          </a:gradFill>
        </p:spPr>
      </p:pic>
      <p:pic>
        <p:nvPicPr>
          <p:cNvPr id="10" name="9 Imagen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0140" y="519522"/>
            <a:ext cx="1775638" cy="14088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97808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573150" y="450037"/>
            <a:ext cx="5690100" cy="8220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4000" b="1" i="1" dirty="0"/>
              <a:t>Óptica geométrica</a:t>
            </a:r>
            <a:endParaRPr sz="4000" b="1" i="1" dirty="0"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573150" y="1613926"/>
            <a:ext cx="7997700" cy="260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683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●"/>
            </a:pPr>
            <a:r>
              <a:rPr lang="es" sz="2200" dirty="0">
                <a:solidFill>
                  <a:schemeClr val="dk1"/>
                </a:solidFill>
              </a:rPr>
              <a:t>El estudio de las imágenes, producidas por refracción o por reflexión de la luz.</a:t>
            </a:r>
            <a:endParaRPr sz="2200" dirty="0">
              <a:solidFill>
                <a:schemeClr val="dk1"/>
              </a:solidFill>
            </a:endParaRPr>
          </a:p>
          <a:p>
            <a:pPr marL="457200" lvl="0" indent="-3683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●"/>
            </a:pPr>
            <a:r>
              <a:rPr lang="es" sz="2200" dirty="0">
                <a:solidFill>
                  <a:schemeClr val="dk1"/>
                </a:solidFill>
              </a:rPr>
              <a:t>No se considera el carácter ondulatorio de la luz sino que sólo su propagación, la que además se considera siempre rectilínea.</a:t>
            </a:r>
            <a:endParaRPr sz="2200" dirty="0">
              <a:solidFill>
                <a:schemeClr val="dk1"/>
              </a:solidFill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60663" y="3224800"/>
            <a:ext cx="2622675" cy="1661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">
            <a:off x="6091160" y="467343"/>
            <a:ext cx="2624909" cy="10367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ítulo 2">
            <a:extLst>
              <a:ext uri="{FF2B5EF4-FFF2-40B4-BE49-F238E27FC236}">
                <a16:creationId xmlns="" xmlns:a16="http://schemas.microsoft.com/office/drawing/2014/main" id="{BEE0D3A2-BE53-46AF-9149-51DB1596119D}"/>
              </a:ext>
            </a:extLst>
          </p:cNvPr>
          <p:cNvSpPr txBox="1">
            <a:spLocks/>
          </p:cNvSpPr>
          <p:nvPr/>
        </p:nvSpPr>
        <p:spPr>
          <a:xfrm>
            <a:off x="352115" y="1746276"/>
            <a:ext cx="5892821" cy="2135228"/>
          </a:xfrm>
          <a:prstGeom prst="rect">
            <a:avLst/>
          </a:prstGeom>
        </p:spPr>
        <p:txBody>
          <a:bodyPr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/>
            <a:r>
              <a:rPr lang="es-MX" dirty="0" smtClean="0"/>
              <a:t>La óptica es parte de la vida cotidiana. </a:t>
            </a:r>
          </a:p>
          <a:p>
            <a:pPr algn="just"/>
            <a:r>
              <a:rPr lang="es-MX" dirty="0" smtClean="0"/>
              <a:t>La ubicuidad de los sistemas visuales en biología indica el papel central que juega la óptica como ciencia de uno de los cinco sentidos. Muchas personas se benefician de gafas o lente de contacto, y la óptica es esencial para el funcionamiento de muchos bienes de consumo, incluidas cámaras fotográficas, de cine o de televisión. El arco iris y los espejismos son ejemplos de fenómenos ópticos. La fibra óptica proporciona la red troncal tanto para Internet como para la telefonía moderna.</a:t>
            </a:r>
            <a:endParaRPr lang="es-MX" dirty="0"/>
          </a:p>
        </p:txBody>
      </p:sp>
      <p:pic>
        <p:nvPicPr>
          <p:cNvPr id="3" name="Imagen 3">
            <a:extLst>
              <a:ext uri="{FF2B5EF4-FFF2-40B4-BE49-F238E27FC236}">
                <a16:creationId xmlns="" xmlns:a16="http://schemas.microsoft.com/office/drawing/2014/main" id="{6107BB55-22A5-4DBB-B611-7F7C6C7C1A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6186" y="2385827"/>
            <a:ext cx="2233771" cy="2560246"/>
          </a:xfrm>
          <a:prstGeom prst="rect">
            <a:avLst/>
          </a:prstGeom>
        </p:spPr>
      </p:pic>
      <p:pic>
        <p:nvPicPr>
          <p:cNvPr id="4" name="Imagen 4">
            <a:extLst>
              <a:ext uri="{FF2B5EF4-FFF2-40B4-BE49-F238E27FC236}">
                <a16:creationId xmlns="" xmlns:a16="http://schemas.microsoft.com/office/drawing/2014/main" id="{DE44CBB1-B096-4BA9-9233-D9D61A08FA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5404" y="187759"/>
            <a:ext cx="2330697" cy="1931414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="" xmlns:a16="http://schemas.microsoft.com/office/drawing/2014/main" id="{A72189E0-518D-4B59-B423-BD7E9F0B6615}"/>
              </a:ext>
            </a:extLst>
          </p:cNvPr>
          <p:cNvSpPr txBox="1">
            <a:spLocks/>
          </p:cNvSpPr>
          <p:nvPr/>
        </p:nvSpPr>
        <p:spPr>
          <a:xfrm>
            <a:off x="840773" y="658070"/>
            <a:ext cx="4084517" cy="744777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25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s-MX" sz="16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Aplicaciones</a:t>
            </a:r>
            <a:r>
              <a:rPr lang="es-MX" dirty="0" smtClean="0"/>
              <a:t> 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0184204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1"/>
            <a:ext cx="7886700" cy="994172"/>
          </a:xfrm>
        </p:spPr>
        <p:txBody>
          <a:bodyPr/>
          <a:lstStyle/>
          <a:p>
            <a:pPr algn="ctr"/>
            <a:r>
              <a:rPr lang="es-ES" b="0" i="0" dirty="0" smtClean="0">
                <a:solidFill>
                  <a:srgbClr val="FF0000"/>
                </a:solidFill>
                <a:effectLst/>
                <a:latin typeface="+mn-lt"/>
              </a:rPr>
              <a:t>Las leyes de la óptica geométrica</a:t>
            </a:r>
            <a:r>
              <a:rPr lang="es-ES" b="0" i="0" dirty="0" smtClean="0">
                <a:solidFill>
                  <a:srgbClr val="0088CC"/>
                </a:solidFill>
                <a:effectLst/>
                <a:latin typeface="Open Sans"/>
              </a:rPr>
              <a:t/>
            </a:r>
            <a:br>
              <a:rPr lang="es-ES" b="0" i="0" dirty="0" smtClean="0">
                <a:solidFill>
                  <a:srgbClr val="0088CC"/>
                </a:solidFill>
                <a:effectLst/>
                <a:latin typeface="Open Sans"/>
              </a:rPr>
            </a:b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 dirty="0" smtClean="0"/>
          </a:p>
          <a:p>
            <a:endParaRPr lang="es-MX" dirty="0"/>
          </a:p>
          <a:p>
            <a:endParaRPr lang="es-MX" dirty="0" smtClean="0"/>
          </a:p>
          <a:p>
            <a:endParaRPr lang="es-MX" dirty="0"/>
          </a:p>
          <a:p>
            <a:endParaRPr lang="es-MX" dirty="0" smtClean="0"/>
          </a:p>
          <a:p>
            <a:endParaRPr lang="es-MX" dirty="0"/>
          </a:p>
          <a:p>
            <a:endParaRPr lang="es-MX" dirty="0" smtClean="0"/>
          </a:p>
          <a:p>
            <a:endParaRPr lang="es-MX" dirty="0"/>
          </a:p>
          <a:p>
            <a:endParaRPr lang="es-MX" dirty="0" smtClean="0"/>
          </a:p>
          <a:p>
            <a:endParaRPr lang="es-MX" dirty="0"/>
          </a:p>
          <a:p>
            <a:endParaRPr lang="es-MX" dirty="0" smtClean="0"/>
          </a:p>
          <a:p>
            <a:endParaRPr lang="es-MX" dirty="0"/>
          </a:p>
          <a:p>
            <a:endParaRPr lang="es-MX" dirty="0" smtClean="0"/>
          </a:p>
          <a:p>
            <a:endParaRPr lang="es-MX" dirty="0"/>
          </a:p>
          <a:p>
            <a:endParaRPr lang="es-MX" dirty="0" smtClean="0"/>
          </a:p>
          <a:p>
            <a:endParaRPr lang="es-MX" dirty="0"/>
          </a:p>
          <a:p>
            <a:endParaRPr lang="es-MX" dirty="0" smtClean="0"/>
          </a:p>
          <a:p>
            <a:endParaRPr lang="es-MX" dirty="0"/>
          </a:p>
          <a:p>
            <a:endParaRPr lang="es-MX" dirty="0" smtClean="0"/>
          </a:p>
          <a:p>
            <a:endParaRPr lang="es-MX" dirty="0"/>
          </a:p>
          <a:p>
            <a:endParaRPr lang="es-MX" dirty="0" smtClean="0"/>
          </a:p>
          <a:p>
            <a:endParaRPr lang="es-MX" dirty="0"/>
          </a:p>
          <a:p>
            <a:endParaRPr lang="es-MX" dirty="0" smtClean="0"/>
          </a:p>
          <a:p>
            <a:endParaRPr lang="es-MX" dirty="0"/>
          </a:p>
          <a:p>
            <a:endParaRPr lang="es-MX" dirty="0" smtClean="0"/>
          </a:p>
          <a:p>
            <a:endParaRPr lang="es-MX" dirty="0"/>
          </a:p>
          <a:p>
            <a:endParaRPr lang="es-MX" dirty="0" smtClean="0"/>
          </a:p>
          <a:p>
            <a:endParaRPr lang="es-MX" dirty="0"/>
          </a:p>
          <a:p>
            <a:endParaRPr lang="es-MX" dirty="0" smtClean="0"/>
          </a:p>
          <a:p>
            <a:endParaRPr lang="es-MX" dirty="0"/>
          </a:p>
          <a:p>
            <a:endParaRPr lang="es-MX" dirty="0" smtClean="0"/>
          </a:p>
          <a:p>
            <a:endParaRPr lang="es-MX" dirty="0"/>
          </a:p>
          <a:p>
            <a:endParaRPr lang="es-MX" dirty="0" smtClean="0"/>
          </a:p>
          <a:p>
            <a:endParaRPr lang="es-MX" dirty="0"/>
          </a:p>
          <a:p>
            <a:endParaRPr lang="es-MX" dirty="0" smtClean="0"/>
          </a:p>
          <a:p>
            <a:endParaRPr lang="es-MX" dirty="0"/>
          </a:p>
          <a:p>
            <a:endParaRPr lang="es-MX" dirty="0" smtClean="0"/>
          </a:p>
          <a:p>
            <a:endParaRPr lang="es-MX" dirty="0"/>
          </a:p>
          <a:p>
            <a:endParaRPr lang="es-MX" dirty="0" smtClean="0"/>
          </a:p>
          <a:p>
            <a:endParaRPr lang="es-MX" dirty="0"/>
          </a:p>
          <a:p>
            <a:endParaRPr lang="es-MX" dirty="0" smtClean="0"/>
          </a:p>
          <a:p>
            <a:endParaRPr lang="es-MX" dirty="0"/>
          </a:p>
          <a:p>
            <a:endParaRPr lang="es-MX" dirty="0" smtClean="0"/>
          </a:p>
          <a:p>
            <a:endParaRPr lang="es-MX" dirty="0"/>
          </a:p>
          <a:p>
            <a:endParaRPr lang="es-MX" dirty="0" smtClean="0"/>
          </a:p>
          <a:p>
            <a:endParaRPr lang="es-MX" dirty="0"/>
          </a:p>
          <a:p>
            <a:endParaRPr lang="es-MX" dirty="0" smtClean="0"/>
          </a:p>
          <a:p>
            <a:endParaRPr lang="es-MX" dirty="0"/>
          </a:p>
          <a:p>
            <a:endParaRPr lang="es-MX" dirty="0" smtClean="0"/>
          </a:p>
          <a:p>
            <a:endParaRPr lang="es-MX" dirty="0"/>
          </a:p>
          <a:p>
            <a:endParaRPr lang="es-MX" dirty="0" smtClean="0"/>
          </a:p>
          <a:p>
            <a:endParaRPr lang="es-MX" dirty="0"/>
          </a:p>
          <a:p>
            <a:endParaRPr lang="es-MX" dirty="0" smtClean="0"/>
          </a:p>
          <a:p>
            <a:endParaRPr lang="es-MX" dirty="0"/>
          </a:p>
          <a:p>
            <a:endParaRPr lang="es-MX" dirty="0" smtClean="0"/>
          </a:p>
          <a:p>
            <a:endParaRPr lang="es-MX" dirty="0"/>
          </a:p>
          <a:p>
            <a:endParaRPr lang="es-MX" dirty="0" smtClean="0"/>
          </a:p>
          <a:p>
            <a:endParaRPr lang="es-MX" dirty="0"/>
          </a:p>
          <a:p>
            <a:endParaRPr lang="es-MX" dirty="0" smtClean="0"/>
          </a:p>
          <a:p>
            <a:endParaRPr lang="es-MX" dirty="0"/>
          </a:p>
          <a:p>
            <a:endParaRPr lang="es-MX" dirty="0" smtClean="0"/>
          </a:p>
          <a:p>
            <a:endParaRPr lang="es-MX" dirty="0"/>
          </a:p>
        </p:txBody>
      </p:sp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1981911"/>
              </p:ext>
            </p:extLst>
          </p:nvPr>
        </p:nvGraphicFramePr>
        <p:xfrm>
          <a:off x="135228" y="578387"/>
          <a:ext cx="8915400" cy="45786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8850"/>
                <a:gridCol w="2228850"/>
                <a:gridCol w="2228850"/>
                <a:gridCol w="2228850"/>
              </a:tblGrid>
              <a:tr h="7131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0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Propagación rectilínea de la luz</a:t>
                      </a:r>
                    </a:p>
                    <a:p>
                      <a:endParaRPr lang="es-MX" sz="1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Independencia de los rayos</a:t>
                      </a:r>
                    </a:p>
                    <a:p>
                      <a:endParaRPr lang="es-MX" sz="1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Reflexión y refracción</a:t>
                      </a:r>
                    </a:p>
                    <a:p>
                      <a:endParaRPr lang="es-MX" sz="1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Reversibilidad</a:t>
                      </a:r>
                    </a:p>
                    <a:p>
                      <a:endParaRPr lang="es-MX" sz="1100" dirty="0"/>
                    </a:p>
                  </a:txBody>
                  <a:tcPr marL="68580" marR="68580" marT="34290" marB="34290"/>
                </a:tc>
              </a:tr>
              <a:tr h="2234380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Este principio supone que los rayos de luz se propagan en línea recta y con la misma velocidad en todos los puntos y en todas las direcciones. Para ello debe cumplirse:</a:t>
                      </a:r>
                    </a:p>
                    <a:p>
                      <a:pPr algn="ctr"/>
                      <a:r>
                        <a:rPr lang="es-E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Que las dimensiones de los objetos sean mucho mayores que la longitud de onda de la luz. De esta manera, no se produce difracción</a:t>
                      </a:r>
                    </a:p>
                    <a:p>
                      <a:pPr algn="ctr"/>
                      <a:r>
                        <a:rPr lang="es-E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Que el medio de propagación sea homogéneo e isótropo</a:t>
                      </a:r>
                      <a:endParaRPr lang="es-MX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Este supuesto establece que cada rayo es independiente de los demás y no interfieren entre sí.</a:t>
                      </a:r>
                    </a:p>
                    <a:p>
                      <a:endParaRPr lang="es-ES" sz="1100" dirty="0" smtClean="0"/>
                    </a:p>
                    <a:p>
                      <a:endParaRPr lang="es-MX" sz="1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 partir de las leyes de reflexión y refracción de la luz podemos prever el cambio en la dirección de los rayos.</a:t>
                      </a:r>
                    </a:p>
                    <a:p>
                      <a:pPr algn="ctr"/>
                      <a:endParaRPr lang="es-ES" sz="11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s-E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Podemos sintetizar las relaciones entre los ángulos incidente iˆ, reflejado, </a:t>
                      </a:r>
                      <a:r>
                        <a:rPr lang="es-ES" sz="11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rˆfl</a:t>
                      </a:r>
                      <a:r>
                        <a:rPr lang="es-E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y refractado </a:t>
                      </a:r>
                      <a:r>
                        <a:rPr lang="es-ES" sz="11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rˆfr</a:t>
                      </a:r>
                      <a:r>
                        <a:rPr lang="es-E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según:</a:t>
                      </a:r>
                    </a:p>
                    <a:p>
                      <a:pPr algn="ctr"/>
                      <a:endParaRPr lang="es-ES" sz="11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s-E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iˆ=</a:t>
                      </a:r>
                      <a:r>
                        <a:rPr lang="es-ES" sz="11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rˆfl</a:t>
                      </a:r>
                      <a:endParaRPr lang="es-ES" sz="11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s-E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n1⋅sin(iˆ)=n2⋅sin(</a:t>
                      </a:r>
                      <a:r>
                        <a:rPr lang="es-ES" sz="11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rˆfr</a:t>
                      </a:r>
                      <a:r>
                        <a:rPr lang="es-E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s-MX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También conocida como ley de reciprocidad, esta ley o principio establece que la trayectoria de un rayo que parte de A y llega a B por una reflexión (o una refracción) en un punto R es la misma que la que tendría un rayo que partiese de B en sentido contrario, y se reflejase (o se refractase) en R, llegando a </a:t>
                      </a:r>
                      <a:r>
                        <a:rPr lang="es-ES" sz="11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es-E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Veámoslo con una imagen:</a:t>
                      </a:r>
                      <a:endParaRPr lang="es-MX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</a:tr>
              <a:tr h="808817">
                <a:tc>
                  <a:txBody>
                    <a:bodyPr/>
                    <a:lstStyle/>
                    <a:p>
                      <a:endParaRPr lang="es-MX" sz="1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s-MX" sz="1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s-MX" sz="1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s-MX" sz="1100" dirty="0"/>
                    </a:p>
                  </a:txBody>
                  <a:tcPr marL="68580" marR="68580" marT="34290" marB="34290"/>
                </a:tc>
              </a:tr>
              <a:tr h="808817">
                <a:tc>
                  <a:txBody>
                    <a:bodyPr/>
                    <a:lstStyle/>
                    <a:p>
                      <a:endParaRPr lang="es-MX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s-MX" sz="1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s-MX" sz="11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s-MX" sz="1100" dirty="0"/>
                    </a:p>
                  </a:txBody>
                  <a:tcPr marL="68580" marR="68580" marT="34290" marB="34290"/>
                </a:tc>
              </a:tr>
            </a:tbl>
          </a:graphicData>
        </a:graphic>
      </p:graphicFrame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22" y="3577910"/>
            <a:ext cx="2000324" cy="1471423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0786" y="3480384"/>
            <a:ext cx="2221606" cy="1610513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1" y="3490775"/>
            <a:ext cx="2266682" cy="1610513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38682" y="3490775"/>
            <a:ext cx="2221605" cy="1601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0926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CuadroTexto"/>
          <p:cNvSpPr txBox="1"/>
          <p:nvPr/>
        </p:nvSpPr>
        <p:spPr>
          <a:xfrm>
            <a:off x="2211569" y="472328"/>
            <a:ext cx="37213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000" dirty="0" smtClean="0"/>
              <a:t>BIBLIOGRAFIA </a:t>
            </a:r>
            <a:endParaRPr lang="es-MX" dirty="0"/>
          </a:p>
        </p:txBody>
      </p:sp>
      <p:sp>
        <p:nvSpPr>
          <p:cNvPr id="7" name="6 CuadroTexto"/>
          <p:cNvSpPr txBox="1"/>
          <p:nvPr/>
        </p:nvSpPr>
        <p:spPr>
          <a:xfrm>
            <a:off x="1281222" y="1403499"/>
            <a:ext cx="558209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solidFill>
                  <a:schemeClr val="tx1"/>
                </a:solidFill>
                <a:hlinkClick r:id="rId2"/>
              </a:rPr>
              <a:t>http://</a:t>
            </a:r>
            <a:r>
              <a:rPr lang="es-MX" dirty="0" smtClean="0">
                <a:solidFill>
                  <a:schemeClr val="tx1"/>
                </a:solidFill>
                <a:hlinkClick r:id="rId2"/>
              </a:rPr>
              <a:t>recursostic.educacion.es/descartes/web/materiales_profesor/Documentacion_4D/fisica/optica/EspyLenEsfericas.htm</a:t>
            </a:r>
            <a:endParaRPr lang="es-MX" dirty="0" smtClean="0">
              <a:solidFill>
                <a:schemeClr val="tx1"/>
              </a:solidFill>
            </a:endParaRPr>
          </a:p>
          <a:p>
            <a:r>
              <a:rPr lang="es-MX" dirty="0">
                <a:solidFill>
                  <a:schemeClr val="tx1"/>
                </a:solidFill>
                <a:hlinkClick r:id="rId3"/>
              </a:rPr>
              <a:t>https://www.ecured.cu/%</a:t>
            </a:r>
            <a:r>
              <a:rPr lang="es-MX" dirty="0" smtClean="0">
                <a:solidFill>
                  <a:schemeClr val="tx1"/>
                </a:solidFill>
                <a:hlinkClick r:id="rId3"/>
              </a:rPr>
              <a:t>C3%93ptica_geom%C3%A9trica#En_la_piel_humana</a:t>
            </a:r>
            <a:endParaRPr lang="es-MX" dirty="0" smtClean="0">
              <a:solidFill>
                <a:schemeClr val="tx1"/>
              </a:solidFill>
            </a:endParaRPr>
          </a:p>
          <a:p>
            <a:r>
              <a:rPr lang="es-MX" dirty="0">
                <a:solidFill>
                  <a:schemeClr val="tx1"/>
                </a:solidFill>
                <a:hlinkClick r:id="rId4"/>
              </a:rPr>
              <a:t>http://acacia.pntic.mec.es/~jruiz27/elementos.htm</a:t>
            </a:r>
            <a:endParaRPr lang="es-MX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6057797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Ángulo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463</Words>
  <Application>Microsoft Office PowerPoint</Application>
  <PresentationFormat>Presentación en pantalla (16:9)</PresentationFormat>
  <Paragraphs>99</Paragraphs>
  <Slides>5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6" baseType="lpstr">
      <vt:lpstr>Simple Light</vt:lpstr>
      <vt:lpstr>Presentación de PowerPoint</vt:lpstr>
      <vt:lpstr>Óptica geométrica</vt:lpstr>
      <vt:lpstr>Presentación de PowerPoint</vt:lpstr>
      <vt:lpstr>Las leyes de la óptica geométrica 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Personal</dc:creator>
  <cp:lastModifiedBy>Luffi</cp:lastModifiedBy>
  <cp:revision>6</cp:revision>
  <dcterms:modified xsi:type="dcterms:W3CDTF">2020-05-29T22:19:23Z</dcterms:modified>
</cp:coreProperties>
</file>